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ource Han Sans KR Bold" charset="1" panose="020B0800000000000000"/>
      <p:regular r:id="rId14"/>
    </p:embeddedFont>
    <p:embeddedFont>
      <p:font typeface="Garet Bold" charset="1" panose="00000000000000000000"/>
      <p:regular r:id="rId15"/>
    </p:embeddedFont>
    <p:embeddedFont>
      <p:font typeface="Garet" charset="1" panose="00000000000000000000"/>
      <p:regular r:id="rId16"/>
    </p:embeddedFont>
    <p:embeddedFont>
      <p:font typeface="Source Han Sans KR Medium" charset="1" panose="020B0600000000000000"/>
      <p:regular r:id="rId17"/>
    </p:embeddedFont>
    <p:embeddedFont>
      <p:font typeface="Source Han Sans KR" charset="1" panose="020B04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8342687"/>
            <a:ext cx="11386383" cy="19050"/>
            <a:chOff x="0" y="0"/>
            <a:chExt cx="15181844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15156435" cy="25400"/>
            </a:xfrm>
            <a:custGeom>
              <a:avLst/>
              <a:gdLst/>
              <a:ahLst/>
              <a:cxnLst/>
              <a:rect r="r" b="b" t="t" l="l"/>
              <a:pathLst>
                <a:path h="25400" w="15156435">
                  <a:moveTo>
                    <a:pt x="0" y="0"/>
                  </a:moveTo>
                  <a:lnTo>
                    <a:pt x="15156435" y="0"/>
                  </a:lnTo>
                  <a:lnTo>
                    <a:pt x="1515643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2381250" cy="904875"/>
            <a:chOff x="0" y="0"/>
            <a:chExt cx="3175000" cy="1206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1206500"/>
            </a:xfrm>
            <a:custGeom>
              <a:avLst/>
              <a:gdLst/>
              <a:ahLst/>
              <a:cxnLst/>
              <a:rect r="r" b="b" t="t" l="l"/>
              <a:pathLst>
                <a:path h="1206500" w="3175000">
                  <a:moveTo>
                    <a:pt x="0" y="0"/>
                  </a:moveTo>
                  <a:lnTo>
                    <a:pt x="3175000" y="0"/>
                  </a:lnTo>
                  <a:lnTo>
                    <a:pt x="31750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29" r="0" b="-202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41924" y="1028700"/>
            <a:ext cx="2817376" cy="904875"/>
            <a:chOff x="0" y="0"/>
            <a:chExt cx="3756501" cy="1206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56533" cy="1206500"/>
            </a:xfrm>
            <a:custGeom>
              <a:avLst/>
              <a:gdLst/>
              <a:ahLst/>
              <a:cxnLst/>
              <a:rect r="r" b="b" t="t" l="l"/>
              <a:pathLst>
                <a:path h="1206500" w="3756533">
                  <a:moveTo>
                    <a:pt x="0" y="0"/>
                  </a:moveTo>
                  <a:lnTo>
                    <a:pt x="3756533" y="0"/>
                  </a:lnTo>
                  <a:lnTo>
                    <a:pt x="3756533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3" r="0" b="-18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6480278"/>
            <a:ext cx="9231809" cy="139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1"/>
              </a:lnSpc>
            </a:pPr>
            <a:r>
              <a:rPr lang="en-US" sz="73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미래내일일경험(인턴형)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72369"/>
            <a:ext cx="11367333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726C71"/>
                </a:solidFill>
                <a:latin typeface="Garet Bold"/>
                <a:ea typeface="Garet Bold"/>
                <a:cs typeface="Garet Bold"/>
                <a:sym typeface="Garet Bold"/>
              </a:rPr>
              <a:t>2024 청년 미래 내일 일경험 ‘청년에게 미래를 기업에게 내일을’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726C71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0826"/>
            <a:ext cx="3974879" cy="10467826"/>
          </a:xfrm>
          <a:custGeom>
            <a:avLst/>
            <a:gdLst/>
            <a:ahLst/>
            <a:cxnLst/>
            <a:rect r="r" b="b" t="t" l="l"/>
            <a:pathLst>
              <a:path h="10467826" w="3974879">
                <a:moveTo>
                  <a:pt x="0" y="0"/>
                </a:moveTo>
                <a:lnTo>
                  <a:pt x="3974879" y="0"/>
                </a:lnTo>
                <a:lnTo>
                  <a:pt x="3974879" y="10467826"/>
                </a:lnTo>
                <a:lnTo>
                  <a:pt x="0" y="1046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882" y="162391"/>
            <a:ext cx="2567785" cy="170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8"/>
              </a:lnSpc>
            </a:pPr>
            <a:r>
              <a:rPr lang="en-US" sz="9999">
                <a:solidFill>
                  <a:srgbClr val="FFFFFF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51787" y="2168065"/>
            <a:ext cx="2764575" cy="5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>
                <a:solidFill>
                  <a:srgbClr val="3065FA"/>
                </a:solidFill>
                <a:latin typeface="Garet Bold"/>
                <a:ea typeface="Garet Bold"/>
                <a:cs typeface="Garet Bold"/>
                <a:sym typeface="Garet Bold"/>
              </a:rPr>
              <a:t>인턴청년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1490" y="5667952"/>
            <a:ext cx="27648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3065FA"/>
                </a:solidFill>
                <a:latin typeface="Garet Bold"/>
                <a:ea typeface="Garet Bold"/>
                <a:cs typeface="Garet Bold"/>
                <a:sym typeface="Garet Bold"/>
              </a:rPr>
              <a:t>참여기업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79457" y="2722569"/>
            <a:ext cx="11352174" cy="2598613"/>
          </a:xfrm>
          <a:custGeom>
            <a:avLst/>
            <a:gdLst/>
            <a:ahLst/>
            <a:cxnLst/>
            <a:rect r="r" b="b" t="t" l="l"/>
            <a:pathLst>
              <a:path h="2598613" w="11352174">
                <a:moveTo>
                  <a:pt x="0" y="0"/>
                </a:moveTo>
                <a:lnTo>
                  <a:pt x="11352173" y="0"/>
                </a:lnTo>
                <a:lnTo>
                  <a:pt x="11352173" y="2598613"/>
                </a:lnTo>
                <a:lnTo>
                  <a:pt x="0" y="2598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79457" y="6185084"/>
            <a:ext cx="11352174" cy="2400784"/>
          </a:xfrm>
          <a:custGeom>
            <a:avLst/>
            <a:gdLst/>
            <a:ahLst/>
            <a:cxnLst/>
            <a:rect r="r" b="b" t="t" l="l"/>
            <a:pathLst>
              <a:path h="2400784" w="11352174">
                <a:moveTo>
                  <a:pt x="0" y="0"/>
                </a:moveTo>
                <a:lnTo>
                  <a:pt x="11352173" y="0"/>
                </a:lnTo>
                <a:lnTo>
                  <a:pt x="11352173" y="2400784"/>
                </a:lnTo>
                <a:lnTo>
                  <a:pt x="0" y="2400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29776" y="2210610"/>
            <a:ext cx="7899527" cy="5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내가 원하는 직무를 배우면서 월급도 받자!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9776" y="5710522"/>
            <a:ext cx="8269681" cy="5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일 경험을 통해 기업이 원하는 인재 발굴!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0386" y="3225736"/>
            <a:ext cx="9987271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목표로 하는 직군의 일을 인턴으로 미리 경험할 수 있음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커리어를 쌓아 경력 중심의 실전형 인재로 성장 가능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목표 직군의 일을 경험하면서 지원금 지급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0386" y="6622357"/>
            <a:ext cx="9113531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기업이 원하는 실무 맞춤형 인재 제공 가능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4대 보험 및 별도 기업 부담금 없음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515151"/>
                </a:solidFill>
                <a:latin typeface="Garet Bold"/>
                <a:ea typeface="Garet Bold"/>
                <a:cs typeface="Garet Bold"/>
                <a:sym typeface="Garet Bold"/>
              </a:rPr>
              <a:t>기업에 대한 지원금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3772" y="876300"/>
            <a:ext cx="6400174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 경험 프로젝트의 목표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415" y="663407"/>
            <a:ext cx="16607169" cy="19050"/>
            <a:chOff x="0" y="0"/>
            <a:chExt cx="22142892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22117431" cy="25400"/>
            </a:xfrm>
            <a:custGeom>
              <a:avLst/>
              <a:gdLst/>
              <a:ahLst/>
              <a:cxnLst/>
              <a:rect r="r" b="b" t="t" l="l"/>
              <a:pathLst>
                <a:path h="25400" w="22117431">
                  <a:moveTo>
                    <a:pt x="0" y="0"/>
                  </a:moveTo>
                  <a:lnTo>
                    <a:pt x="22117431" y="0"/>
                  </a:lnTo>
                  <a:lnTo>
                    <a:pt x="2211743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546242" y="2194581"/>
            <a:ext cx="5368156" cy="2277768"/>
          </a:xfrm>
          <a:custGeom>
            <a:avLst/>
            <a:gdLst/>
            <a:ahLst/>
            <a:cxnLst/>
            <a:rect r="r" b="b" t="t" l="l"/>
            <a:pathLst>
              <a:path h="2277768" w="5368156">
                <a:moveTo>
                  <a:pt x="0" y="0"/>
                </a:moveTo>
                <a:lnTo>
                  <a:pt x="5368155" y="0"/>
                </a:lnTo>
                <a:lnTo>
                  <a:pt x="5368155" y="2277767"/>
                </a:lnTo>
                <a:lnTo>
                  <a:pt x="0" y="22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71670" y="2194581"/>
            <a:ext cx="6766660" cy="2342939"/>
          </a:xfrm>
          <a:custGeom>
            <a:avLst/>
            <a:gdLst/>
            <a:ahLst/>
            <a:cxnLst/>
            <a:rect r="r" b="b" t="t" l="l"/>
            <a:pathLst>
              <a:path h="2342939" w="6766660">
                <a:moveTo>
                  <a:pt x="0" y="0"/>
                </a:moveTo>
                <a:lnTo>
                  <a:pt x="6766659" y="0"/>
                </a:lnTo>
                <a:lnTo>
                  <a:pt x="6766659" y="2342939"/>
                </a:lnTo>
                <a:lnTo>
                  <a:pt x="0" y="234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6242" y="4636789"/>
            <a:ext cx="5368156" cy="2277768"/>
          </a:xfrm>
          <a:custGeom>
            <a:avLst/>
            <a:gdLst/>
            <a:ahLst/>
            <a:cxnLst/>
            <a:rect r="r" b="b" t="t" l="l"/>
            <a:pathLst>
              <a:path h="2277768" w="5368156">
                <a:moveTo>
                  <a:pt x="0" y="0"/>
                </a:moveTo>
                <a:lnTo>
                  <a:pt x="5368155" y="0"/>
                </a:lnTo>
                <a:lnTo>
                  <a:pt x="5368155" y="2277767"/>
                </a:lnTo>
                <a:lnTo>
                  <a:pt x="0" y="22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71670" y="4700495"/>
            <a:ext cx="6692306" cy="2277768"/>
          </a:xfrm>
          <a:custGeom>
            <a:avLst/>
            <a:gdLst/>
            <a:ahLst/>
            <a:cxnLst/>
            <a:rect r="r" b="b" t="t" l="l"/>
            <a:pathLst>
              <a:path h="2277768" w="6692306">
                <a:moveTo>
                  <a:pt x="0" y="0"/>
                </a:moveTo>
                <a:lnTo>
                  <a:pt x="6692305" y="0"/>
                </a:lnTo>
                <a:lnTo>
                  <a:pt x="6692305" y="2277767"/>
                </a:lnTo>
                <a:lnTo>
                  <a:pt x="0" y="2277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6242" y="7077531"/>
            <a:ext cx="10872553" cy="2277768"/>
          </a:xfrm>
          <a:custGeom>
            <a:avLst/>
            <a:gdLst/>
            <a:ahLst/>
            <a:cxnLst/>
            <a:rect r="r" b="b" t="t" l="l"/>
            <a:pathLst>
              <a:path h="2277768" w="10872553">
                <a:moveTo>
                  <a:pt x="0" y="0"/>
                </a:moveTo>
                <a:lnTo>
                  <a:pt x="10872552" y="0"/>
                </a:lnTo>
                <a:lnTo>
                  <a:pt x="10872552" y="2277767"/>
                </a:lnTo>
                <a:lnTo>
                  <a:pt x="0" y="22777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76300"/>
            <a:ext cx="6332726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인턴형 진행 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9573" y="2543745"/>
            <a:ext cx="2972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협약 체결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10779" y="2543745"/>
            <a:ext cx="559937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프로그램 기획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4607" y="4985952"/>
            <a:ext cx="3511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청년 모집/선발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0779" y="5049659"/>
            <a:ext cx="57197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사전직무교육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46767" y="7426695"/>
            <a:ext cx="44146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인턴십 프로그램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9573" y="3220459"/>
            <a:ext cx="3560858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협약 체결 및 직무</a:t>
            </a:r>
          </a:p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참여인원 결정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0779" y="3329217"/>
            <a:ext cx="6152222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 업종/직무 특성에 맞는 프로그램 기획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4607" y="5771424"/>
            <a:ext cx="475666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청년 모집 및 기업 - 청년 매칭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0779" y="5835130"/>
            <a:ext cx="628086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2주 교육(직업기초능력, 프로젝트 안내 등)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46767" y="8207745"/>
            <a:ext cx="882931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인턴십 프로그램 8주(실무교육, 실무자 멘토링, 실무자 Q&amp;A)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1794" y="3780295"/>
            <a:ext cx="366983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(직무실습, 멘토링, Q&amp;A 등)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8930" y="3193930"/>
            <a:ext cx="5537704" cy="3033386"/>
          </a:xfrm>
          <a:custGeom>
            <a:avLst/>
            <a:gdLst/>
            <a:ahLst/>
            <a:cxnLst/>
            <a:rect r="r" b="b" t="t" l="l"/>
            <a:pathLst>
              <a:path h="3033386" w="5537704">
                <a:moveTo>
                  <a:pt x="0" y="0"/>
                </a:moveTo>
                <a:lnTo>
                  <a:pt x="5537704" y="0"/>
                </a:lnTo>
                <a:lnTo>
                  <a:pt x="5537704" y="3033386"/>
                </a:lnTo>
                <a:lnTo>
                  <a:pt x="0" y="30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6997" y="3158937"/>
            <a:ext cx="5890462" cy="6177522"/>
          </a:xfrm>
          <a:custGeom>
            <a:avLst/>
            <a:gdLst/>
            <a:ahLst/>
            <a:cxnLst/>
            <a:rect r="r" b="b" t="t" l="l"/>
            <a:pathLst>
              <a:path h="6177522" w="5890462">
                <a:moveTo>
                  <a:pt x="0" y="0"/>
                </a:moveTo>
                <a:lnTo>
                  <a:pt x="5890462" y="0"/>
                </a:lnTo>
                <a:lnTo>
                  <a:pt x="5890462" y="6177522"/>
                </a:lnTo>
                <a:lnTo>
                  <a:pt x="0" y="6177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80826"/>
            <a:ext cx="3974879" cy="10467826"/>
          </a:xfrm>
          <a:custGeom>
            <a:avLst/>
            <a:gdLst/>
            <a:ahLst/>
            <a:cxnLst/>
            <a:rect r="r" b="b" t="t" l="l"/>
            <a:pathLst>
              <a:path h="10467826" w="3974879">
                <a:moveTo>
                  <a:pt x="0" y="0"/>
                </a:moveTo>
                <a:lnTo>
                  <a:pt x="3974879" y="0"/>
                </a:lnTo>
                <a:lnTo>
                  <a:pt x="3974879" y="10467826"/>
                </a:lnTo>
                <a:lnTo>
                  <a:pt x="0" y="10467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57589" y="3751455"/>
            <a:ext cx="788623" cy="2153238"/>
            <a:chOff x="0" y="0"/>
            <a:chExt cx="1051497" cy="2870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1560" cy="2870962"/>
            </a:xfrm>
            <a:custGeom>
              <a:avLst/>
              <a:gdLst/>
              <a:ahLst/>
              <a:cxnLst/>
              <a:rect r="r" b="b" t="t" l="l"/>
              <a:pathLst>
                <a:path h="2870962" w="1051560">
                  <a:moveTo>
                    <a:pt x="0" y="0"/>
                  </a:moveTo>
                  <a:lnTo>
                    <a:pt x="1051560" y="0"/>
                  </a:lnTo>
                  <a:lnTo>
                    <a:pt x="1051560" y="2870962"/>
                  </a:lnTo>
                  <a:lnTo>
                    <a:pt x="0" y="2870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" r="5" b="-1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882791" y="6876625"/>
            <a:ext cx="705620" cy="1926608"/>
            <a:chOff x="0" y="0"/>
            <a:chExt cx="940827" cy="25688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0816" cy="2568829"/>
            </a:xfrm>
            <a:custGeom>
              <a:avLst/>
              <a:gdLst/>
              <a:ahLst/>
              <a:cxnLst/>
              <a:rect r="r" b="b" t="t" l="l"/>
              <a:pathLst>
                <a:path h="2568829" w="940816">
                  <a:moveTo>
                    <a:pt x="0" y="0"/>
                  </a:moveTo>
                  <a:lnTo>
                    <a:pt x="940816" y="0"/>
                  </a:lnTo>
                  <a:lnTo>
                    <a:pt x="940816" y="2568829"/>
                  </a:lnTo>
                  <a:lnTo>
                    <a:pt x="0" y="2568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" r="-1" b="-1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717317" y="4239277"/>
            <a:ext cx="1166747" cy="1438209"/>
            <a:chOff x="0" y="0"/>
            <a:chExt cx="1555663" cy="19176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5623" cy="1917573"/>
            </a:xfrm>
            <a:custGeom>
              <a:avLst/>
              <a:gdLst/>
              <a:ahLst/>
              <a:cxnLst/>
              <a:rect r="r" b="b" t="t" l="l"/>
              <a:pathLst>
                <a:path h="1917573" w="1555623">
                  <a:moveTo>
                    <a:pt x="0" y="0"/>
                  </a:moveTo>
                  <a:lnTo>
                    <a:pt x="1555623" y="0"/>
                  </a:lnTo>
                  <a:lnTo>
                    <a:pt x="1555623" y="1917573"/>
                  </a:lnTo>
                  <a:lnTo>
                    <a:pt x="0" y="1917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2" r="-2" b="-3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76283" y="1373953"/>
            <a:ext cx="6570714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인턴형 지원내용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3882" y="162391"/>
            <a:ext cx="2580171" cy="170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8"/>
              </a:lnSpc>
            </a:pPr>
            <a:r>
              <a:rPr lang="en-US" sz="9999">
                <a:solidFill>
                  <a:srgbClr val="FFFFFF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6283" y="2453453"/>
            <a:ext cx="4093824" cy="6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1"/>
              </a:lnSpc>
            </a:pPr>
            <a:r>
              <a:rPr lang="en-US" sz="3623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인턴청년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5156" y="2500506"/>
            <a:ext cx="3726233" cy="55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3241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참여기업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7317" y="3475238"/>
            <a:ext cx="2102451" cy="55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3241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17317" y="6172967"/>
            <a:ext cx="2835967" cy="55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3241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멘토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8312" y="3886176"/>
            <a:ext cx="334286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Garet Bold"/>
                <a:ea typeface="Garet Bold"/>
                <a:cs typeface="Garet Bold"/>
                <a:sym typeface="Garet Bold"/>
              </a:rPr>
              <a:t>1인당 280만원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40507" y="6952164"/>
            <a:ext cx="3681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Garet Bold"/>
                <a:ea typeface="Garet Bold"/>
                <a:cs typeface="Garet Bold"/>
                <a:sym typeface="Garet Bold"/>
              </a:rPr>
              <a:t>1인당 총 30만원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0507" y="4180376"/>
            <a:ext cx="35765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065FA"/>
                </a:solidFill>
                <a:latin typeface="Garet Bold"/>
                <a:ea typeface="Garet Bold"/>
                <a:cs typeface="Garet Bold"/>
                <a:sym typeface="Garet Bold"/>
              </a:rPr>
              <a:t>1인당 총 40만원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22274" y="4587658"/>
            <a:ext cx="37482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기간 : 8주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4주 당 140만원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24893" y="7612787"/>
            <a:ext cx="379217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기간 : 8주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4주 당 15만원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90367" y="4808027"/>
            <a:ext cx="362669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기간 : 8주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4주 당 20만원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415" y="663407"/>
            <a:ext cx="16607169" cy="19050"/>
            <a:chOff x="0" y="0"/>
            <a:chExt cx="22142892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22117431" cy="25400"/>
            </a:xfrm>
            <a:custGeom>
              <a:avLst/>
              <a:gdLst/>
              <a:ahLst/>
              <a:cxnLst/>
              <a:rect r="r" b="b" t="t" l="l"/>
              <a:pathLst>
                <a:path h="25400" w="22117431">
                  <a:moveTo>
                    <a:pt x="0" y="0"/>
                  </a:moveTo>
                  <a:lnTo>
                    <a:pt x="22117431" y="0"/>
                  </a:lnTo>
                  <a:lnTo>
                    <a:pt x="2211743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51258" y="3503846"/>
            <a:ext cx="7097388" cy="19050"/>
            <a:chOff x="0" y="0"/>
            <a:chExt cx="9463184" cy="25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0"/>
              <a:ext cx="9437751" cy="25400"/>
            </a:xfrm>
            <a:custGeom>
              <a:avLst/>
              <a:gdLst/>
              <a:ahLst/>
              <a:cxnLst/>
              <a:rect r="r" b="b" t="t" l="l"/>
              <a:pathLst>
                <a:path h="25400" w="9437751">
                  <a:moveTo>
                    <a:pt x="0" y="0"/>
                  </a:moveTo>
                  <a:lnTo>
                    <a:pt x="9437751" y="0"/>
                  </a:lnTo>
                  <a:lnTo>
                    <a:pt x="943775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1422" y="3503846"/>
            <a:ext cx="7097388" cy="19050"/>
            <a:chOff x="0" y="0"/>
            <a:chExt cx="9463184" cy="2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0"/>
              <a:ext cx="9437751" cy="25400"/>
            </a:xfrm>
            <a:custGeom>
              <a:avLst/>
              <a:gdLst/>
              <a:ahLst/>
              <a:cxnLst/>
              <a:rect r="r" b="b" t="t" l="l"/>
              <a:pathLst>
                <a:path h="25400" w="9437751">
                  <a:moveTo>
                    <a:pt x="0" y="0"/>
                  </a:moveTo>
                  <a:lnTo>
                    <a:pt x="9437751" y="0"/>
                  </a:lnTo>
                  <a:lnTo>
                    <a:pt x="943775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60783" y="3867938"/>
            <a:ext cx="550155" cy="516145"/>
          </a:xfrm>
          <a:custGeom>
            <a:avLst/>
            <a:gdLst/>
            <a:ahLst/>
            <a:cxnLst/>
            <a:rect r="r" b="b" t="t" l="l"/>
            <a:pathLst>
              <a:path h="516145" w="550155">
                <a:moveTo>
                  <a:pt x="0" y="0"/>
                </a:moveTo>
                <a:lnTo>
                  <a:pt x="550155" y="0"/>
                </a:lnTo>
                <a:lnTo>
                  <a:pt x="550155" y="516145"/>
                </a:lnTo>
                <a:lnTo>
                  <a:pt x="0" y="5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947" y="3853044"/>
            <a:ext cx="553129" cy="518936"/>
          </a:xfrm>
          <a:custGeom>
            <a:avLst/>
            <a:gdLst/>
            <a:ahLst/>
            <a:cxnLst/>
            <a:rect r="r" b="b" t="t" l="l"/>
            <a:pathLst>
              <a:path h="518936" w="553129">
                <a:moveTo>
                  <a:pt x="0" y="0"/>
                </a:moveTo>
                <a:lnTo>
                  <a:pt x="553129" y="0"/>
                </a:lnTo>
                <a:lnTo>
                  <a:pt x="553129" y="518936"/>
                </a:lnTo>
                <a:lnTo>
                  <a:pt x="0" y="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0" t="0" r="-32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0947" y="4956470"/>
            <a:ext cx="553129" cy="518936"/>
          </a:xfrm>
          <a:custGeom>
            <a:avLst/>
            <a:gdLst/>
            <a:ahLst/>
            <a:cxnLst/>
            <a:rect r="r" b="b" t="t" l="l"/>
            <a:pathLst>
              <a:path h="518936" w="553129">
                <a:moveTo>
                  <a:pt x="0" y="0"/>
                </a:moveTo>
                <a:lnTo>
                  <a:pt x="553129" y="0"/>
                </a:lnTo>
                <a:lnTo>
                  <a:pt x="553129" y="518936"/>
                </a:lnTo>
                <a:lnTo>
                  <a:pt x="0" y="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0" t="0" r="-32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60783" y="4965431"/>
            <a:ext cx="550155" cy="516145"/>
          </a:xfrm>
          <a:custGeom>
            <a:avLst/>
            <a:gdLst/>
            <a:ahLst/>
            <a:cxnLst/>
            <a:rect r="r" b="b" t="t" l="l"/>
            <a:pathLst>
              <a:path h="516145" w="550155">
                <a:moveTo>
                  <a:pt x="0" y="0"/>
                </a:moveTo>
                <a:lnTo>
                  <a:pt x="550155" y="0"/>
                </a:lnTo>
                <a:lnTo>
                  <a:pt x="550155" y="516145"/>
                </a:lnTo>
                <a:lnTo>
                  <a:pt x="0" y="5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60783" y="6062924"/>
            <a:ext cx="550155" cy="516145"/>
          </a:xfrm>
          <a:custGeom>
            <a:avLst/>
            <a:gdLst/>
            <a:ahLst/>
            <a:cxnLst/>
            <a:rect r="r" b="b" t="t" l="l"/>
            <a:pathLst>
              <a:path h="516145" w="550155">
                <a:moveTo>
                  <a:pt x="0" y="0"/>
                </a:moveTo>
                <a:lnTo>
                  <a:pt x="550155" y="0"/>
                </a:lnTo>
                <a:lnTo>
                  <a:pt x="550155" y="516145"/>
                </a:lnTo>
                <a:lnTo>
                  <a:pt x="0" y="5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60783" y="7160417"/>
            <a:ext cx="550155" cy="516145"/>
          </a:xfrm>
          <a:custGeom>
            <a:avLst/>
            <a:gdLst/>
            <a:ahLst/>
            <a:cxnLst/>
            <a:rect r="r" b="b" t="t" l="l"/>
            <a:pathLst>
              <a:path h="516145" w="550155">
                <a:moveTo>
                  <a:pt x="0" y="0"/>
                </a:moveTo>
                <a:lnTo>
                  <a:pt x="550155" y="0"/>
                </a:lnTo>
                <a:lnTo>
                  <a:pt x="550155" y="516145"/>
                </a:lnTo>
                <a:lnTo>
                  <a:pt x="0" y="5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60783" y="8257910"/>
            <a:ext cx="550155" cy="516145"/>
          </a:xfrm>
          <a:custGeom>
            <a:avLst/>
            <a:gdLst/>
            <a:ahLst/>
            <a:cxnLst/>
            <a:rect r="r" b="b" t="t" l="l"/>
            <a:pathLst>
              <a:path h="516145" w="550155">
                <a:moveTo>
                  <a:pt x="0" y="0"/>
                </a:moveTo>
                <a:lnTo>
                  <a:pt x="550155" y="0"/>
                </a:lnTo>
                <a:lnTo>
                  <a:pt x="550155" y="516145"/>
                </a:lnTo>
                <a:lnTo>
                  <a:pt x="0" y="51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37" r="0" b="-53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0947" y="6059897"/>
            <a:ext cx="553129" cy="518936"/>
          </a:xfrm>
          <a:custGeom>
            <a:avLst/>
            <a:gdLst/>
            <a:ahLst/>
            <a:cxnLst/>
            <a:rect r="r" b="b" t="t" l="l"/>
            <a:pathLst>
              <a:path h="518936" w="553129">
                <a:moveTo>
                  <a:pt x="0" y="0"/>
                </a:moveTo>
                <a:lnTo>
                  <a:pt x="553129" y="0"/>
                </a:lnTo>
                <a:lnTo>
                  <a:pt x="553129" y="518936"/>
                </a:lnTo>
                <a:lnTo>
                  <a:pt x="0" y="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0" t="0" r="-32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0947" y="7163323"/>
            <a:ext cx="553129" cy="518936"/>
          </a:xfrm>
          <a:custGeom>
            <a:avLst/>
            <a:gdLst/>
            <a:ahLst/>
            <a:cxnLst/>
            <a:rect r="r" b="b" t="t" l="l"/>
            <a:pathLst>
              <a:path h="518936" w="553129">
                <a:moveTo>
                  <a:pt x="0" y="0"/>
                </a:moveTo>
                <a:lnTo>
                  <a:pt x="553129" y="0"/>
                </a:lnTo>
                <a:lnTo>
                  <a:pt x="553129" y="518936"/>
                </a:lnTo>
                <a:lnTo>
                  <a:pt x="0" y="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0" t="0" r="-32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0947" y="8141421"/>
            <a:ext cx="553129" cy="518936"/>
          </a:xfrm>
          <a:custGeom>
            <a:avLst/>
            <a:gdLst/>
            <a:ahLst/>
            <a:cxnLst/>
            <a:rect r="r" b="b" t="t" l="l"/>
            <a:pathLst>
              <a:path h="518936" w="553129">
                <a:moveTo>
                  <a:pt x="0" y="0"/>
                </a:moveTo>
                <a:lnTo>
                  <a:pt x="553129" y="0"/>
                </a:lnTo>
                <a:lnTo>
                  <a:pt x="553129" y="518936"/>
                </a:lnTo>
                <a:lnTo>
                  <a:pt x="0" y="51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0" t="0" r="-32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52728" y="952500"/>
            <a:ext cx="4182545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필요서류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5719" y="3749402"/>
            <a:ext cx="5287612" cy="5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기업자격확인서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0288" y="3734588"/>
            <a:ext cx="6268522" cy="5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4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참여자격확인서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0288" y="4838014"/>
            <a:ext cx="6268522" cy="5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4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개인정보동의서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5719" y="4846895"/>
            <a:ext cx="6272927" cy="5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협약서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75719" y="5944388"/>
            <a:ext cx="5287612" cy="5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참여기업신청서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5719" y="7041881"/>
            <a:ext cx="4762237" cy="5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기업통장 사본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75719" y="8139374"/>
            <a:ext cx="6272927" cy="5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사업자등록증 사본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50288" y="5941441"/>
            <a:ext cx="4749985" cy="5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4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신분증 사본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50288" y="7044867"/>
            <a:ext cx="3854744" cy="5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4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통장 사본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50288" y="8022965"/>
            <a:ext cx="7086297" cy="55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264">
                <a:solidFill>
                  <a:srgbClr val="0D0E1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사실증명(사업자등록사실여부)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0947" y="2611723"/>
            <a:ext cx="3306736" cy="6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1"/>
              </a:lnSpc>
            </a:pPr>
            <a:r>
              <a:rPr lang="en-US" sz="3623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인턴청년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60783" y="2685363"/>
            <a:ext cx="4093003" cy="55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3241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참여기업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415" y="663407"/>
            <a:ext cx="16607169" cy="19050"/>
            <a:chOff x="0" y="0"/>
            <a:chExt cx="22142892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22117431" cy="25400"/>
            </a:xfrm>
            <a:custGeom>
              <a:avLst/>
              <a:gdLst/>
              <a:ahLst/>
              <a:cxnLst/>
              <a:rect r="r" b="b" t="t" l="l"/>
              <a:pathLst>
                <a:path h="25400" w="22117431">
                  <a:moveTo>
                    <a:pt x="0" y="0"/>
                  </a:moveTo>
                  <a:lnTo>
                    <a:pt x="22117431" y="0"/>
                  </a:lnTo>
                  <a:lnTo>
                    <a:pt x="2211743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44233" y="2415894"/>
            <a:ext cx="13432507" cy="3039152"/>
          </a:xfrm>
          <a:custGeom>
            <a:avLst/>
            <a:gdLst/>
            <a:ahLst/>
            <a:cxnLst/>
            <a:rect r="r" b="b" t="t" l="l"/>
            <a:pathLst>
              <a:path h="3039152" w="13432507">
                <a:moveTo>
                  <a:pt x="0" y="0"/>
                </a:moveTo>
                <a:lnTo>
                  <a:pt x="13432506" y="0"/>
                </a:lnTo>
                <a:lnTo>
                  <a:pt x="13432506" y="3039152"/>
                </a:lnTo>
                <a:lnTo>
                  <a:pt x="0" y="303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4233" y="5566824"/>
            <a:ext cx="13432507" cy="3777062"/>
          </a:xfrm>
          <a:custGeom>
            <a:avLst/>
            <a:gdLst/>
            <a:ahLst/>
            <a:cxnLst/>
            <a:rect r="r" b="b" t="t" l="l"/>
            <a:pathLst>
              <a:path h="3777062" w="13432507">
                <a:moveTo>
                  <a:pt x="0" y="0"/>
                </a:moveTo>
                <a:lnTo>
                  <a:pt x="13432506" y="0"/>
                </a:lnTo>
                <a:lnTo>
                  <a:pt x="13432506" y="3777061"/>
                </a:lnTo>
                <a:lnTo>
                  <a:pt x="0" y="377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27720" y="1171363"/>
            <a:ext cx="5465533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 가능 기업 조건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1578" y="3146904"/>
            <a:ext cx="8397005" cy="59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고용보험 피보험자 10인 이상의 기업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1578" y="6295137"/>
            <a:ext cx="9961061" cy="59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고용보험 피보험자 10인 미만 기업 참여 조건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1578" y="3977904"/>
            <a:ext cx="11637815" cy="48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04" indent="-30215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고용보험 피보험자수는 일경험 사업 참여 신청 직전 월말 기준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1578" y="7112346"/>
            <a:ext cx="11637815" cy="14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벤처기업육성에 관한 특별조치법에 따른 벤처기업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기술혁신형 중소기업 (Inno-Biz) 및 경영혁신형 중소기업 (Main-Biz)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사회적기업 육성법에 따른 사회적기업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5257" y="4419729"/>
            <a:ext cx="11637815" cy="42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(공공기관, 지방공기업, 비영리단체, 비영리법인의 기관도 참여가능)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415" y="663407"/>
            <a:ext cx="16607169" cy="19050"/>
            <a:chOff x="0" y="0"/>
            <a:chExt cx="22142892" cy="2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0"/>
              <a:ext cx="22117431" cy="25400"/>
            </a:xfrm>
            <a:custGeom>
              <a:avLst/>
              <a:gdLst/>
              <a:ahLst/>
              <a:cxnLst/>
              <a:rect r="r" b="b" t="t" l="l"/>
              <a:pathLst>
                <a:path h="25400" w="22117431">
                  <a:moveTo>
                    <a:pt x="0" y="0"/>
                  </a:moveTo>
                  <a:lnTo>
                    <a:pt x="22117431" y="0"/>
                  </a:lnTo>
                  <a:lnTo>
                    <a:pt x="22117431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67158" y="1047756"/>
            <a:ext cx="4353682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청년 참여 조건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47151" y="2168679"/>
            <a:ext cx="13793698" cy="1464079"/>
          </a:xfrm>
          <a:custGeom>
            <a:avLst/>
            <a:gdLst/>
            <a:ahLst/>
            <a:cxnLst/>
            <a:rect r="r" b="b" t="t" l="l"/>
            <a:pathLst>
              <a:path h="1464079" w="13793698">
                <a:moveTo>
                  <a:pt x="0" y="0"/>
                </a:moveTo>
                <a:lnTo>
                  <a:pt x="13793699" y="0"/>
                </a:lnTo>
                <a:lnTo>
                  <a:pt x="13793699" y="1464079"/>
                </a:lnTo>
                <a:lnTo>
                  <a:pt x="0" y="146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7151" y="3878677"/>
            <a:ext cx="13793698" cy="1464079"/>
          </a:xfrm>
          <a:custGeom>
            <a:avLst/>
            <a:gdLst/>
            <a:ahLst/>
            <a:cxnLst/>
            <a:rect r="r" b="b" t="t" l="l"/>
            <a:pathLst>
              <a:path h="1464079" w="13793698">
                <a:moveTo>
                  <a:pt x="0" y="0"/>
                </a:moveTo>
                <a:lnTo>
                  <a:pt x="13793699" y="0"/>
                </a:lnTo>
                <a:lnTo>
                  <a:pt x="13793699" y="1464079"/>
                </a:lnTo>
                <a:lnTo>
                  <a:pt x="0" y="146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7151" y="5590683"/>
            <a:ext cx="13793698" cy="1464079"/>
          </a:xfrm>
          <a:custGeom>
            <a:avLst/>
            <a:gdLst/>
            <a:ahLst/>
            <a:cxnLst/>
            <a:rect r="r" b="b" t="t" l="l"/>
            <a:pathLst>
              <a:path h="1464079" w="13793698">
                <a:moveTo>
                  <a:pt x="0" y="0"/>
                </a:moveTo>
                <a:lnTo>
                  <a:pt x="13793699" y="0"/>
                </a:lnTo>
                <a:lnTo>
                  <a:pt x="13793699" y="1464079"/>
                </a:lnTo>
                <a:lnTo>
                  <a:pt x="0" y="146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47151" y="7302689"/>
            <a:ext cx="13793698" cy="1464079"/>
          </a:xfrm>
          <a:custGeom>
            <a:avLst/>
            <a:gdLst/>
            <a:ahLst/>
            <a:cxnLst/>
            <a:rect r="r" b="b" t="t" l="l"/>
            <a:pathLst>
              <a:path h="1464079" w="13793698">
                <a:moveTo>
                  <a:pt x="0" y="0"/>
                </a:moveTo>
                <a:lnTo>
                  <a:pt x="13793699" y="0"/>
                </a:lnTo>
                <a:lnTo>
                  <a:pt x="13793699" y="1464079"/>
                </a:lnTo>
                <a:lnTo>
                  <a:pt x="0" y="146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08879" y="2509094"/>
            <a:ext cx="3535683" cy="7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조건 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8879" y="4219092"/>
            <a:ext cx="3535683" cy="7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조건 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08879" y="5931098"/>
            <a:ext cx="3535683" cy="7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조건 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8879" y="7643103"/>
            <a:ext cx="3535683" cy="7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조건 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3152" y="2688136"/>
            <a:ext cx="870694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15세 이상 ~ 34세 이하 미취업 청년 누구나 (학생 참여 가능)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3152" y="4398134"/>
            <a:ext cx="902353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군필자의 경우의무복무기간에 비례하여 적용 (최고 만  39세까지)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3152" y="6110140"/>
            <a:ext cx="870694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전역 예정장병 참여대상에포함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73152" y="7822145"/>
            <a:ext cx="8706944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4대보험 기준으로 주 30시간 미만으로 일하고 있을 시, 참여 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0826"/>
            <a:ext cx="3974879" cy="10467826"/>
          </a:xfrm>
          <a:custGeom>
            <a:avLst/>
            <a:gdLst/>
            <a:ahLst/>
            <a:cxnLst/>
            <a:rect r="r" b="b" t="t" l="l"/>
            <a:pathLst>
              <a:path h="10467826" w="3974879">
                <a:moveTo>
                  <a:pt x="0" y="0"/>
                </a:moveTo>
                <a:lnTo>
                  <a:pt x="3974879" y="0"/>
                </a:lnTo>
                <a:lnTo>
                  <a:pt x="3974879" y="10467826"/>
                </a:lnTo>
                <a:lnTo>
                  <a:pt x="0" y="10467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4014" y="851856"/>
            <a:ext cx="5571722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384" indent="-431692" lvl="1">
              <a:lnSpc>
                <a:spcPts val="5598"/>
              </a:lnSpc>
              <a:buFont typeface="Arial"/>
              <a:buChar char="•"/>
            </a:pPr>
            <a:r>
              <a:rPr lang="en-US" sz="3999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 청년 주의 사항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3647" y="1523976"/>
            <a:ext cx="5472808" cy="394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065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※아래의 경우 참여 불가능할 수 있음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3882" y="162391"/>
            <a:ext cx="2274088" cy="170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8"/>
              </a:lnSpc>
            </a:pPr>
            <a:r>
              <a:rPr lang="en-US" sz="9999">
                <a:solidFill>
                  <a:srgbClr val="FFFFFF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9680" y="3198402"/>
            <a:ext cx="96698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실업급여 수급자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9680" y="4199137"/>
            <a:ext cx="13133550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 외, 국고보조금 통합관리지침에 의해 원칙적으로 중복 수혜 금지 고용부 사업으로 수당을 수령 중인 경우, 큰 수당을 선택해 수령 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9680" y="5725031"/>
            <a:ext cx="1313355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근로 계약서상 , 이미 주 30시간 이상 근로중인자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9680" y="6728331"/>
            <a:ext cx="1313355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35세 이상의 청년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49680" y="7750681"/>
            <a:ext cx="1313355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78" indent="-190459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사업자를 가지고있는 청년 ※사실증명(사업자등록사실여부) 제출                                                                                                      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440155" y="3801652"/>
            <a:ext cx="13152600" cy="19050"/>
            <a:chOff x="0" y="0"/>
            <a:chExt cx="17536800" cy="2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0"/>
              <a:ext cx="17511395" cy="25400"/>
            </a:xfrm>
            <a:custGeom>
              <a:avLst/>
              <a:gdLst/>
              <a:ahLst/>
              <a:cxnLst/>
              <a:rect r="r" b="b" t="t" l="l"/>
              <a:pathLst>
                <a:path h="25400" w="17511395">
                  <a:moveTo>
                    <a:pt x="0" y="0"/>
                  </a:moveTo>
                  <a:lnTo>
                    <a:pt x="17511395" y="0"/>
                  </a:lnTo>
                  <a:lnTo>
                    <a:pt x="175113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440155" y="5308496"/>
            <a:ext cx="13152600" cy="19050"/>
            <a:chOff x="0" y="0"/>
            <a:chExt cx="17536800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0"/>
              <a:ext cx="17511395" cy="25400"/>
            </a:xfrm>
            <a:custGeom>
              <a:avLst/>
              <a:gdLst/>
              <a:ahLst/>
              <a:cxnLst/>
              <a:rect r="r" b="b" t="t" l="l"/>
              <a:pathLst>
                <a:path h="25400" w="17511395">
                  <a:moveTo>
                    <a:pt x="0" y="0"/>
                  </a:moveTo>
                  <a:lnTo>
                    <a:pt x="17511395" y="0"/>
                  </a:lnTo>
                  <a:lnTo>
                    <a:pt x="175113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40155" y="6328281"/>
            <a:ext cx="13152600" cy="19050"/>
            <a:chOff x="0" y="0"/>
            <a:chExt cx="17536800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0"/>
              <a:ext cx="17511395" cy="25400"/>
            </a:xfrm>
            <a:custGeom>
              <a:avLst/>
              <a:gdLst/>
              <a:ahLst/>
              <a:cxnLst/>
              <a:rect r="r" b="b" t="t" l="l"/>
              <a:pathLst>
                <a:path h="25400" w="17511395">
                  <a:moveTo>
                    <a:pt x="0" y="0"/>
                  </a:moveTo>
                  <a:lnTo>
                    <a:pt x="17511395" y="0"/>
                  </a:lnTo>
                  <a:lnTo>
                    <a:pt x="175113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440155" y="7496438"/>
            <a:ext cx="13152600" cy="19050"/>
            <a:chOff x="0" y="0"/>
            <a:chExt cx="17536800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0"/>
              <a:ext cx="17511395" cy="25400"/>
            </a:xfrm>
            <a:custGeom>
              <a:avLst/>
              <a:gdLst/>
              <a:ahLst/>
              <a:cxnLst/>
              <a:rect r="r" b="b" t="t" l="l"/>
              <a:pathLst>
                <a:path h="25400" w="17511395">
                  <a:moveTo>
                    <a:pt x="0" y="0"/>
                  </a:moveTo>
                  <a:lnTo>
                    <a:pt x="17511395" y="0"/>
                  </a:lnTo>
                  <a:lnTo>
                    <a:pt x="175113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440155" y="8912101"/>
            <a:ext cx="13152600" cy="19050"/>
            <a:chOff x="0" y="0"/>
            <a:chExt cx="17536800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0"/>
              <a:ext cx="17511395" cy="25400"/>
            </a:xfrm>
            <a:custGeom>
              <a:avLst/>
              <a:gdLst/>
              <a:ahLst/>
              <a:cxnLst/>
              <a:rect r="r" b="b" t="t" l="l"/>
              <a:pathLst>
                <a:path h="25400" w="17511395">
                  <a:moveTo>
                    <a:pt x="0" y="0"/>
                  </a:moveTo>
                  <a:lnTo>
                    <a:pt x="17511395" y="0"/>
                  </a:lnTo>
                  <a:lnTo>
                    <a:pt x="175113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065FA">
                <a:alpha val="4000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014168" y="8277731"/>
            <a:ext cx="8506948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(단, 사업 참여 시작일 전에 사업자 휴업 또는 폐업하는 경우 참여 가능)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38646" y="6803897"/>
            <a:ext cx="8506948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(군 필자의 경우 복무 기간 포함 최대 39세까지 인정)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70535" y="3290477"/>
            <a:ext cx="5838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(사업에 참여는 가능하나 지원금 수혜 불가능)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DAGMsm_StrE</dc:identifier>
  <dcterms:modified xsi:type="dcterms:W3CDTF">2011-08-01T06:04:30Z</dcterms:modified>
  <cp:revision>1</cp:revision>
  <dc:title>미래내일일경험(인턴형)_안내자료.pptx</dc:title>
</cp:coreProperties>
</file>